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sldIdLst>
    <p:sldId id="256" r:id="rId2"/>
    <p:sldId id="257" r:id="rId3"/>
    <p:sldId id="258" r:id="rId4"/>
    <p:sldId id="260" r:id="rId5"/>
    <p:sldId id="262" r:id="rId6"/>
    <p:sldId id="261" r:id="rId7"/>
    <p:sldId id="263" r:id="rId8"/>
    <p:sldId id="264" r:id="rId9"/>
    <p:sldId id="265" r:id="rId10"/>
    <p:sldId id="266" r:id="rId11"/>
    <p:sldId id="267" r:id="rId12"/>
    <p:sldId id="268" r:id="rId13"/>
    <p:sldId id="269" r:id="rId14"/>
    <p:sldId id="270" r:id="rId15"/>
    <p:sldId id="259"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6238-18D9-44D9-8FB0-FE60A49D208C}" type="datetimeFigureOut">
              <a:rPr lang="es-MX" smtClean="0"/>
              <a:t>19/05/2015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0AA69-7D0F-40BC-BAC7-2C9E87AADFE6}"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150AA69-7D0F-40BC-BAC7-2C9E87AADFE6}" type="slidenum">
              <a:rPr lang="es-MX" smtClean="0"/>
              <a:t>11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859590A-8134-4523-B082-4F90C343D02D}" type="datetimeFigureOut">
              <a:rPr lang="es-MX" smtClean="0"/>
              <a:pPr/>
              <a:t>19/05/2015</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448CAFEC-2860-4520-A3E5-9392D7B89B23}"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59590A-8134-4523-B082-4F90C343D02D}" type="datetimeFigureOut">
              <a:rPr lang="es-MX" smtClean="0"/>
              <a:pPr/>
              <a:t>19/05/2015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8CAFEC-2860-4520-A3E5-9392D7B89B2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59590A-8134-4523-B082-4F90C343D02D}" type="datetimeFigureOut">
              <a:rPr lang="es-MX" smtClean="0"/>
              <a:pPr/>
              <a:t>19/05/2015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8CAFEC-2860-4520-A3E5-9392D7B89B2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859590A-8134-4523-B082-4F90C343D02D}" type="datetimeFigureOut">
              <a:rPr lang="es-MX" smtClean="0"/>
              <a:pPr/>
              <a:t>19/05/2015</a:t>
            </a:fld>
            <a:endParaRPr lang="es-MX"/>
          </a:p>
        </p:txBody>
      </p:sp>
      <p:sp>
        <p:nvSpPr>
          <p:cNvPr id="9" name="8 Marcador de número de diapositiva"/>
          <p:cNvSpPr>
            <a:spLocks noGrp="1"/>
          </p:cNvSpPr>
          <p:nvPr>
            <p:ph type="sldNum" sz="quarter" idx="15"/>
          </p:nvPr>
        </p:nvSpPr>
        <p:spPr/>
        <p:txBody>
          <a:bodyPr rtlCol="0"/>
          <a:lstStyle/>
          <a:p>
            <a:fld id="{448CAFEC-2860-4520-A3E5-9392D7B89B23}"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859590A-8134-4523-B082-4F90C343D02D}" type="datetimeFigureOut">
              <a:rPr lang="es-MX" smtClean="0"/>
              <a:pPr/>
              <a:t>19/05/2015</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448CAFEC-2860-4520-A3E5-9392D7B89B23}"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859590A-8134-4523-B082-4F90C343D02D}" type="datetimeFigureOut">
              <a:rPr lang="es-MX" smtClean="0"/>
              <a:pPr/>
              <a:t>19/05/2015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48CAFEC-2860-4520-A3E5-9392D7B89B23}"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859590A-8134-4523-B082-4F90C343D02D}" type="datetimeFigureOut">
              <a:rPr lang="es-MX" smtClean="0"/>
              <a:pPr/>
              <a:t>19/05/2015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48CAFEC-2860-4520-A3E5-9392D7B89B23}"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859590A-8134-4523-B082-4F90C343D02D}" type="datetimeFigureOut">
              <a:rPr lang="es-MX" smtClean="0"/>
              <a:pPr/>
              <a:t>19/05/2015</a:t>
            </a:fld>
            <a:endParaRPr lang="es-MX"/>
          </a:p>
        </p:txBody>
      </p:sp>
      <p:sp>
        <p:nvSpPr>
          <p:cNvPr id="7" name="6 Marcador de número de diapositiva"/>
          <p:cNvSpPr>
            <a:spLocks noGrp="1"/>
          </p:cNvSpPr>
          <p:nvPr>
            <p:ph type="sldNum" sz="quarter" idx="11"/>
          </p:nvPr>
        </p:nvSpPr>
        <p:spPr/>
        <p:txBody>
          <a:bodyPr rtlCol="0"/>
          <a:lstStyle/>
          <a:p>
            <a:fld id="{448CAFEC-2860-4520-A3E5-9392D7B89B23}"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59590A-8134-4523-B082-4F90C343D02D}" type="datetimeFigureOut">
              <a:rPr lang="es-MX" smtClean="0"/>
              <a:pPr/>
              <a:t>19/05/2015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48CAFEC-2860-4520-A3E5-9392D7B89B2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859590A-8134-4523-B082-4F90C343D02D}" type="datetimeFigureOut">
              <a:rPr lang="es-MX" smtClean="0"/>
              <a:pPr/>
              <a:t>19/05/2015</a:t>
            </a:fld>
            <a:endParaRPr lang="es-MX"/>
          </a:p>
        </p:txBody>
      </p:sp>
      <p:sp>
        <p:nvSpPr>
          <p:cNvPr id="22" name="21 Marcador de número de diapositiva"/>
          <p:cNvSpPr>
            <a:spLocks noGrp="1"/>
          </p:cNvSpPr>
          <p:nvPr>
            <p:ph type="sldNum" sz="quarter" idx="15"/>
          </p:nvPr>
        </p:nvSpPr>
        <p:spPr/>
        <p:txBody>
          <a:bodyPr rtlCol="0"/>
          <a:lstStyle/>
          <a:p>
            <a:fld id="{448CAFEC-2860-4520-A3E5-9392D7B89B23}"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859590A-8134-4523-B082-4F90C343D02D}" type="datetimeFigureOut">
              <a:rPr lang="es-MX" smtClean="0"/>
              <a:pPr/>
              <a:t>19/05/2015</a:t>
            </a:fld>
            <a:endParaRPr lang="es-MX"/>
          </a:p>
        </p:txBody>
      </p:sp>
      <p:sp>
        <p:nvSpPr>
          <p:cNvPr id="18" name="17 Marcador de número de diapositiva"/>
          <p:cNvSpPr>
            <a:spLocks noGrp="1"/>
          </p:cNvSpPr>
          <p:nvPr>
            <p:ph type="sldNum" sz="quarter" idx="11"/>
          </p:nvPr>
        </p:nvSpPr>
        <p:spPr/>
        <p:txBody>
          <a:bodyPr rtlCol="0"/>
          <a:lstStyle/>
          <a:p>
            <a:fld id="{448CAFEC-2860-4520-A3E5-9392D7B89B23}"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59590A-8134-4523-B082-4F90C343D02D}" type="datetimeFigureOut">
              <a:rPr lang="es-MX" smtClean="0"/>
              <a:pPr/>
              <a:t>19/05/2015</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8CAFEC-2860-4520-A3E5-9392D7B89B2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0" y="357166"/>
            <a:ext cx="6172200" cy="1357322"/>
          </a:xfrm>
        </p:spPr>
        <p:txBody>
          <a:bodyPr/>
          <a:lstStyle/>
          <a:p>
            <a:pPr algn="ctr"/>
            <a:r>
              <a:rPr lang="es-MX" sz="4800" dirty="0" smtClean="0">
                <a:latin typeface="Comic Sans MS" pitchFamily="66" charset="0"/>
              </a:rPr>
              <a:t>Nutrición</a:t>
            </a:r>
            <a:r>
              <a:rPr lang="es-MX" dirty="0" smtClean="0"/>
              <a:t> </a:t>
            </a:r>
            <a:endParaRPr lang="es-MX" dirty="0"/>
          </a:p>
        </p:txBody>
      </p:sp>
      <p:pic>
        <p:nvPicPr>
          <p:cNvPr id="27650" name="Picture 2" descr="http://www.palomitasdemaiz.org/images/platobc.jpg"/>
          <p:cNvPicPr>
            <a:picLocks noChangeAspect="1" noChangeArrowheads="1"/>
          </p:cNvPicPr>
          <p:nvPr/>
        </p:nvPicPr>
        <p:blipFill>
          <a:blip r:embed="rId2"/>
          <a:srcRect/>
          <a:stretch>
            <a:fillRect/>
          </a:stretch>
        </p:blipFill>
        <p:spPr bwMode="auto">
          <a:xfrm>
            <a:off x="2928926" y="1857364"/>
            <a:ext cx="4654144" cy="46434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p:cTn id="12" dur="500" fill="hold"/>
                                        <p:tgtEl>
                                          <p:spTgt spid="27650"/>
                                        </p:tgtEl>
                                        <p:attrNameLst>
                                          <p:attrName>ppt_w</p:attrName>
                                        </p:attrNameLst>
                                      </p:cBhvr>
                                      <p:tavLst>
                                        <p:tav tm="0">
                                          <p:val>
                                            <p:fltVal val="0"/>
                                          </p:val>
                                        </p:tav>
                                        <p:tav tm="100000">
                                          <p:val>
                                            <p:strVal val="#ppt_w"/>
                                          </p:val>
                                        </p:tav>
                                      </p:tavLst>
                                    </p:anim>
                                    <p:anim calcmode="lin" valueType="num">
                                      <p:cBhvr>
                                        <p:cTn id="13" dur="500" fill="hold"/>
                                        <p:tgtEl>
                                          <p:spTgt spid="276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nutricion.hostinazo.com/Pagina%20%20MICROSOFT%20EXPRESSION/balanza.gif"/>
          <p:cNvPicPr>
            <a:picLocks noChangeAspect="1" noChangeArrowheads="1" noCrop="1"/>
          </p:cNvPicPr>
          <p:nvPr/>
        </p:nvPicPr>
        <p:blipFill>
          <a:blip r:embed="rId2"/>
          <a:srcRect/>
          <a:stretch>
            <a:fillRect/>
          </a:stretch>
        </p:blipFill>
        <p:spPr bwMode="auto">
          <a:xfrm>
            <a:off x="500034" y="357166"/>
            <a:ext cx="8356029" cy="57864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advTm="5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870">
                                          <p:stCondLst>
                                            <p:cond delay="0"/>
                                          </p:stCondLst>
                                        </p:cTn>
                                        <p:tgtEl>
                                          <p:spTgt spid="45058"/>
                                        </p:tgtEl>
                                      </p:cBhvr>
                                    </p:animEffect>
                                    <p:anim calcmode="lin" valueType="num">
                                      <p:cBhvr>
                                        <p:cTn id="8" dur="2733" tmFilter="0,0; 0.14,0.36; 0.43,0.73; 0.71,0.91; 1.0,1.0">
                                          <p:stCondLst>
                                            <p:cond delay="0"/>
                                          </p:stCondLst>
                                        </p:cTn>
                                        <p:tgtEl>
                                          <p:spTgt spid="4505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505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505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505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5058"/>
                                        </p:tgtEl>
                                        <p:attrNameLst>
                                          <p:attrName>ppt_y</p:attrName>
                                        </p:attrNameLst>
                                      </p:cBhvr>
                                      <p:tavLst>
                                        <p:tav tm="0" fmla="#ppt_y-sin(pi*$)/81">
                                          <p:val>
                                            <p:fltVal val="0"/>
                                          </p:val>
                                        </p:tav>
                                        <p:tav tm="100000">
                                          <p:val>
                                            <p:fltVal val="1"/>
                                          </p:val>
                                        </p:tav>
                                      </p:tavLst>
                                    </p:anim>
                                    <p:animScale>
                                      <p:cBhvr>
                                        <p:cTn id="13" dur="39">
                                          <p:stCondLst>
                                            <p:cond delay="975"/>
                                          </p:stCondLst>
                                        </p:cTn>
                                        <p:tgtEl>
                                          <p:spTgt spid="45058"/>
                                        </p:tgtEl>
                                      </p:cBhvr>
                                      <p:to x="100000" y="60000"/>
                                    </p:animScale>
                                    <p:animScale>
                                      <p:cBhvr>
                                        <p:cTn id="14" dur="249" decel="50000">
                                          <p:stCondLst>
                                            <p:cond delay="1014"/>
                                          </p:stCondLst>
                                        </p:cTn>
                                        <p:tgtEl>
                                          <p:spTgt spid="45058"/>
                                        </p:tgtEl>
                                      </p:cBhvr>
                                      <p:to x="100000" y="100000"/>
                                    </p:animScale>
                                    <p:animScale>
                                      <p:cBhvr>
                                        <p:cTn id="15" dur="39">
                                          <p:stCondLst>
                                            <p:cond delay="1968"/>
                                          </p:stCondLst>
                                        </p:cTn>
                                        <p:tgtEl>
                                          <p:spTgt spid="45058"/>
                                        </p:tgtEl>
                                      </p:cBhvr>
                                      <p:to x="100000" y="80000"/>
                                    </p:animScale>
                                    <p:animScale>
                                      <p:cBhvr>
                                        <p:cTn id="16" dur="249" decel="50000">
                                          <p:stCondLst>
                                            <p:cond delay="2007"/>
                                          </p:stCondLst>
                                        </p:cTn>
                                        <p:tgtEl>
                                          <p:spTgt spid="45058"/>
                                        </p:tgtEl>
                                      </p:cBhvr>
                                      <p:to x="100000" y="100000"/>
                                    </p:animScale>
                                    <p:animScale>
                                      <p:cBhvr>
                                        <p:cTn id="17" dur="39">
                                          <p:stCondLst>
                                            <p:cond delay="2463"/>
                                          </p:stCondLst>
                                        </p:cTn>
                                        <p:tgtEl>
                                          <p:spTgt spid="45058"/>
                                        </p:tgtEl>
                                      </p:cBhvr>
                                      <p:to x="100000" y="90000"/>
                                    </p:animScale>
                                    <p:animScale>
                                      <p:cBhvr>
                                        <p:cTn id="18" dur="249" decel="50000">
                                          <p:stCondLst>
                                            <p:cond delay="2502"/>
                                          </p:stCondLst>
                                        </p:cTn>
                                        <p:tgtEl>
                                          <p:spTgt spid="45058"/>
                                        </p:tgtEl>
                                      </p:cBhvr>
                                      <p:to x="100000" y="100000"/>
                                    </p:animScale>
                                    <p:animScale>
                                      <p:cBhvr>
                                        <p:cTn id="19" dur="39">
                                          <p:stCondLst>
                                            <p:cond delay="2712"/>
                                          </p:stCondLst>
                                        </p:cTn>
                                        <p:tgtEl>
                                          <p:spTgt spid="45058"/>
                                        </p:tgtEl>
                                      </p:cBhvr>
                                      <p:to x="100000" y="95000"/>
                                    </p:animScale>
                                    <p:animScale>
                                      <p:cBhvr>
                                        <p:cTn id="20" dur="249" decel="50000">
                                          <p:stCondLst>
                                            <p:cond delay="2751"/>
                                          </p:stCondLst>
                                        </p:cTn>
                                        <p:tgtEl>
                                          <p:spTgt spid="450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428604"/>
            <a:ext cx="8001056"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Recomendaciones para cuidar una buena alimentación </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7170" name="AutoShape 2" descr="http://www.msal.gov.ar/vamosacrecer/images/stories/imagenesNoticias/como_cuidar_la-higiene_de_los-alimento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172" name="Picture 4" descr="http://www.msal.gov.ar/vamosacrecer/images/stories/imagenesNoticias/como_cuidar_la-higiene_de_los-alimentos.png"/>
          <p:cNvPicPr>
            <a:picLocks noChangeAspect="1" noChangeArrowheads="1"/>
          </p:cNvPicPr>
          <p:nvPr/>
        </p:nvPicPr>
        <p:blipFill>
          <a:blip r:embed="rId3"/>
          <a:srcRect/>
          <a:stretch>
            <a:fillRect/>
          </a:stretch>
        </p:blipFill>
        <p:spPr bwMode="auto">
          <a:xfrm>
            <a:off x="928662" y="2857496"/>
            <a:ext cx="6638925" cy="3429001"/>
          </a:xfrm>
          <a:prstGeom prst="rect">
            <a:avLst/>
          </a:prstGeom>
          <a:noFill/>
        </p:spPr>
      </p:pic>
    </p:spTree>
  </p:cSld>
  <p:clrMapOvr>
    <a:masterClrMapping/>
  </p:clrMapOvr>
  <p:transition spd="slow" advTm="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80">
                                          <p:stCondLst>
                                            <p:cond delay="0"/>
                                          </p:stCondLst>
                                        </p:cTn>
                                        <p:tgtEl>
                                          <p:spTgt spid="7172"/>
                                        </p:tgtEl>
                                      </p:cBhvr>
                                    </p:animEffect>
                                    <p:anim calcmode="lin" valueType="num">
                                      <p:cBhvr>
                                        <p:cTn id="8"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2"/>
                                        </p:tgtEl>
                                      </p:cBhvr>
                                      <p:to x="100000" y="60000"/>
                                    </p:animScale>
                                    <p:animScale>
                                      <p:cBhvr>
                                        <p:cTn id="14" dur="166" decel="50000">
                                          <p:stCondLst>
                                            <p:cond delay="676"/>
                                          </p:stCondLst>
                                        </p:cTn>
                                        <p:tgtEl>
                                          <p:spTgt spid="7172"/>
                                        </p:tgtEl>
                                      </p:cBhvr>
                                      <p:to x="100000" y="100000"/>
                                    </p:animScale>
                                    <p:animScale>
                                      <p:cBhvr>
                                        <p:cTn id="15" dur="26">
                                          <p:stCondLst>
                                            <p:cond delay="1312"/>
                                          </p:stCondLst>
                                        </p:cTn>
                                        <p:tgtEl>
                                          <p:spTgt spid="7172"/>
                                        </p:tgtEl>
                                      </p:cBhvr>
                                      <p:to x="100000" y="80000"/>
                                    </p:animScale>
                                    <p:animScale>
                                      <p:cBhvr>
                                        <p:cTn id="16" dur="166" decel="50000">
                                          <p:stCondLst>
                                            <p:cond delay="1338"/>
                                          </p:stCondLst>
                                        </p:cTn>
                                        <p:tgtEl>
                                          <p:spTgt spid="7172"/>
                                        </p:tgtEl>
                                      </p:cBhvr>
                                      <p:to x="100000" y="100000"/>
                                    </p:animScale>
                                    <p:animScale>
                                      <p:cBhvr>
                                        <p:cTn id="17" dur="26">
                                          <p:stCondLst>
                                            <p:cond delay="1642"/>
                                          </p:stCondLst>
                                        </p:cTn>
                                        <p:tgtEl>
                                          <p:spTgt spid="7172"/>
                                        </p:tgtEl>
                                      </p:cBhvr>
                                      <p:to x="100000" y="90000"/>
                                    </p:animScale>
                                    <p:animScale>
                                      <p:cBhvr>
                                        <p:cTn id="18" dur="166" decel="50000">
                                          <p:stCondLst>
                                            <p:cond delay="1668"/>
                                          </p:stCondLst>
                                        </p:cTn>
                                        <p:tgtEl>
                                          <p:spTgt spid="7172"/>
                                        </p:tgtEl>
                                      </p:cBhvr>
                                      <p:to x="100000" y="100000"/>
                                    </p:animScale>
                                    <p:animScale>
                                      <p:cBhvr>
                                        <p:cTn id="19" dur="26">
                                          <p:stCondLst>
                                            <p:cond delay="1808"/>
                                          </p:stCondLst>
                                        </p:cTn>
                                        <p:tgtEl>
                                          <p:spTgt spid="7172"/>
                                        </p:tgtEl>
                                      </p:cBhvr>
                                      <p:to x="100000" y="95000"/>
                                    </p:animScale>
                                    <p:animScale>
                                      <p:cBhvr>
                                        <p:cTn id="20" dur="166" decel="50000">
                                          <p:stCondLst>
                                            <p:cond delay="1834"/>
                                          </p:stCondLst>
                                        </p:cTn>
                                        <p:tgtEl>
                                          <p:spTgt spid="717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from="(-#ppt_w/2)" to="(#ppt_x)" calcmode="lin" valueType="num">
                                      <p:cBhvr>
                                        <p:cTn id="25" dur="1200" fill="hold">
                                          <p:stCondLst>
                                            <p:cond delay="0"/>
                                          </p:stCondLst>
                                        </p:cTn>
                                        <p:tgtEl>
                                          <p:spTgt spid="2"/>
                                        </p:tgtEl>
                                        <p:attrNameLst>
                                          <p:attrName>ppt_x</p:attrName>
                                        </p:attrNameLst>
                                      </p:cBhvr>
                                    </p:anim>
                                    <p:anim from="0" to="-1.0" calcmode="lin" valueType="num">
                                      <p:cBhvr>
                                        <p:cTn id="26" dur="400" decel="50000" autoRev="1" fill="hold">
                                          <p:stCondLst>
                                            <p:cond delay="1200"/>
                                          </p:stCondLst>
                                        </p:cTn>
                                        <p:tgtEl>
                                          <p:spTgt spid="2"/>
                                        </p:tgtEl>
                                        <p:attrNameLst>
                                          <p:attrName>xshear</p:attrName>
                                        </p:attrNameLst>
                                      </p:cBhvr>
                                    </p:anim>
                                    <p:animScale>
                                      <p:cBhvr>
                                        <p:cTn id="27" dur="400" decel="100000" autoRev="1" fill="hold">
                                          <p:stCondLst>
                                            <p:cond delay="1200"/>
                                          </p:stCondLst>
                                        </p:cTn>
                                        <p:tgtEl>
                                          <p:spTgt spid="2"/>
                                        </p:tgtEl>
                                      </p:cBhvr>
                                      <p:from x="100000" y="100000"/>
                                      <p:to x="80000" y="100000"/>
                                    </p:animScale>
                                    <p:anim by="(#ppt_h/3+#ppt_w*0.1)" calcmode="lin" valueType="num">
                                      <p:cBhvr additive="sum">
                                        <p:cTn id="28" dur="400" decel="100000" autoRev="1" fill="hold">
                                          <p:stCondLst>
                                            <p:cond delay="12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43240" y="357166"/>
            <a:ext cx="5357850" cy="1631216"/>
          </a:xfrm>
          <a:prstGeom prst="rect">
            <a:avLst/>
          </a:prstGeom>
        </p:spPr>
        <p:txBody>
          <a:bodyPr wrap="square">
            <a:spAutoFit/>
          </a:bodyPr>
          <a:lstStyle/>
          <a:p>
            <a:r>
              <a:rPr lang="es-MX" sz="2000" dirty="0" smtClean="0">
                <a:latin typeface="Comic Sans MS" pitchFamily="66" charset="0"/>
              </a:rPr>
              <a:t>Usar agua potable de red. Si no hay o se tienen dudas, hay que tratarla agregando 2 gotas de lavandina por litro y esperando 1/2 hora antes de usarla. Otra opción es hervirla de 2 a 3 minutos. </a:t>
            </a:r>
            <a:endParaRPr lang="es-MX" sz="2000" dirty="0">
              <a:latin typeface="Comic Sans MS" pitchFamily="66" charset="0"/>
            </a:endParaRPr>
          </a:p>
        </p:txBody>
      </p:sp>
      <p:pic>
        <p:nvPicPr>
          <p:cNvPr id="6146" name="Picture 2" descr="http://blog.kiwilimon.com/wp-content/uploads/2014/06/iStock_000021510338Small.jpg"/>
          <p:cNvPicPr>
            <a:picLocks noChangeAspect="1" noChangeArrowheads="1"/>
          </p:cNvPicPr>
          <p:nvPr/>
        </p:nvPicPr>
        <p:blipFill>
          <a:blip r:embed="rId2"/>
          <a:srcRect/>
          <a:stretch>
            <a:fillRect/>
          </a:stretch>
        </p:blipFill>
        <p:spPr bwMode="auto">
          <a:xfrm>
            <a:off x="571472" y="2143116"/>
            <a:ext cx="5072098" cy="3804074"/>
          </a:xfrm>
          <a:prstGeom prst="rect">
            <a:avLst/>
          </a:prstGeom>
          <a:noFill/>
        </p:spPr>
      </p:pic>
    </p:spTree>
  </p:cSld>
  <p:clrMapOvr>
    <a:masterClrMapping/>
  </p:clrMapOvr>
  <p:transition spd="slow" advTm="10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3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anim calcmode="lin" valueType="num">
                                      <p:cBhvr>
                                        <p:cTn id="13" dur="3000" fill="hold"/>
                                        <p:tgtEl>
                                          <p:spTgt spid="2"/>
                                        </p:tgtEl>
                                        <p:attrNameLst>
                                          <p:attrName>style.rotation</p:attrName>
                                        </p:attrNameLst>
                                      </p:cBhvr>
                                      <p:tavLst>
                                        <p:tav tm="0">
                                          <p:val>
                                            <p:fltVal val="720"/>
                                          </p:val>
                                        </p:tav>
                                        <p:tav tm="100000">
                                          <p:val>
                                            <p:fltVal val="0"/>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 calcmode="lin" valueType="num">
                                      <p:cBhvr>
                                        <p:cTn id="15" dur="3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9151" y="785794"/>
            <a:ext cx="3689907" cy="2554545"/>
          </a:xfrm>
          <a:prstGeom prst="rect">
            <a:avLst/>
          </a:prstGeom>
        </p:spPr>
        <p:txBody>
          <a:bodyPr wrap="square">
            <a:spAutoFit/>
          </a:bodyPr>
          <a:lstStyle/>
          <a:p>
            <a:r>
              <a:rPr lang="es-MX" sz="2000" dirty="0" smtClean="0">
                <a:latin typeface="Comic Sans MS" pitchFamily="66" charset="0"/>
              </a:rPr>
              <a:t>Cuidar la higiene de las manos: Lavarse bien las manos con agua y jabón especialmente, antes de comer y de cocinar, después de ir al baño y luego de cambiar los </a:t>
            </a:r>
            <a:r>
              <a:rPr lang="es-MX" sz="2000" dirty="0" smtClean="0">
                <a:latin typeface="Comic Sans MS" pitchFamily="66" charset="0"/>
              </a:rPr>
              <a:t>pañales de los niños.</a:t>
            </a:r>
            <a:endParaRPr lang="es-MX" sz="2000" dirty="0">
              <a:latin typeface="Comic Sans MS" pitchFamily="66" charset="0"/>
            </a:endParaRPr>
          </a:p>
        </p:txBody>
      </p:sp>
      <p:pic>
        <p:nvPicPr>
          <p:cNvPr id="5122" name="Picture 2" descr="http://lavozdesuipacha.com.ar/wp-content/uploads/2014/07/lava-mnos.jpg"/>
          <p:cNvPicPr>
            <a:picLocks noChangeAspect="1" noChangeArrowheads="1"/>
          </p:cNvPicPr>
          <p:nvPr/>
        </p:nvPicPr>
        <p:blipFill>
          <a:blip r:embed="rId2"/>
          <a:srcRect/>
          <a:stretch>
            <a:fillRect/>
          </a:stretch>
        </p:blipFill>
        <p:spPr bwMode="auto">
          <a:xfrm>
            <a:off x="2857488" y="3571876"/>
            <a:ext cx="5072056" cy="2857497"/>
          </a:xfrm>
          <a:prstGeom prst="rect">
            <a:avLst/>
          </a:prstGeom>
          <a:noFill/>
        </p:spPr>
      </p:pic>
    </p:spTree>
  </p:cSld>
  <p:clrMapOvr>
    <a:masterClrMapping/>
  </p:clrMapOvr>
  <p:transition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3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9058" y="428604"/>
            <a:ext cx="4786314" cy="2246769"/>
          </a:xfrm>
          <a:prstGeom prst="rect">
            <a:avLst/>
          </a:prstGeom>
        </p:spPr>
        <p:txBody>
          <a:bodyPr wrap="square">
            <a:spAutoFit/>
          </a:bodyPr>
          <a:lstStyle/>
          <a:p>
            <a:r>
              <a:rPr lang="es-MX" sz="2000" dirty="0" smtClean="0">
                <a:latin typeface="Comic Sans MS" pitchFamily="66" charset="0"/>
              </a:rPr>
              <a:t>Usar alimentos seguros: Carnes rojas, aves y pescados son seguros cuando son de frigorífico o de origen conocido. La leche líquida es segura cuando fue pasteurizada. La leche en polvo es segura cuando se la diluye con agua potable</a:t>
            </a:r>
            <a:r>
              <a:rPr lang="es-MX" dirty="0" smtClean="0"/>
              <a:t>.  </a:t>
            </a:r>
            <a:endParaRPr lang="es-MX" dirty="0"/>
          </a:p>
        </p:txBody>
      </p:sp>
      <p:pic>
        <p:nvPicPr>
          <p:cNvPr id="4098" name="Picture 2" descr="https://encrypted-tbn1.gstatic.com/images?q=tbn:ANd9GcSdHQjzTEpwkc3h3tPn1TqPkWkFR1AAGnO2NOw19hgLXWd_iE8SYA"/>
          <p:cNvPicPr>
            <a:picLocks noChangeAspect="1" noChangeArrowheads="1"/>
          </p:cNvPicPr>
          <p:nvPr/>
        </p:nvPicPr>
        <p:blipFill>
          <a:blip r:embed="rId2"/>
          <a:srcRect/>
          <a:stretch>
            <a:fillRect/>
          </a:stretch>
        </p:blipFill>
        <p:spPr bwMode="auto">
          <a:xfrm>
            <a:off x="714348" y="3143248"/>
            <a:ext cx="5281396" cy="3071834"/>
          </a:xfrm>
          <a:prstGeom prst="rect">
            <a:avLst/>
          </a:prstGeom>
          <a:noFill/>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14356"/>
            <a:ext cx="7859845" cy="517064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6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Elaborado por</a:t>
            </a:r>
            <a:r>
              <a:rPr lang="es-ES" sz="6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a:t>
            </a:r>
          </a:p>
          <a:p>
            <a:pPr algn="ctr"/>
            <a:endParaRPr lang="es-ES" sz="6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a:p>
            <a:pPr algn="ctr"/>
            <a:r>
              <a:rPr lang="es-E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a:t>
            </a:r>
            <a:r>
              <a:rPr lang="es-ES" sz="66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daniela</a:t>
            </a:r>
            <a:r>
              <a:rPr lang="es-E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t>
            </a:r>
            <a:endParaRPr lang="es-E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a:p>
            <a:pPr algn="ctr"/>
            <a:endParaRPr lang="es-E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a:p>
            <a:pPr algn="ctr"/>
            <a:r>
              <a:rPr lang="es-ES" sz="6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a:t>
            </a:r>
            <a:r>
              <a:rPr lang="es-ES" sz="66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ingrid</a:t>
            </a:r>
            <a:r>
              <a:rPr lang="es-ES" sz="6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t>
            </a:r>
            <a:endParaRPr lang="es-ES" sz="6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Tree>
  </p:cSld>
  <p:clrMapOvr>
    <a:masterClrMapping/>
  </p:clrMapOvr>
  <p:transition spd="slow" advTm="5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285728"/>
            <a:ext cx="9144000"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¿Qué es la nutrición?</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2 Rectángulo"/>
          <p:cNvSpPr/>
          <p:nvPr/>
        </p:nvSpPr>
        <p:spPr>
          <a:xfrm>
            <a:off x="785786" y="1582341"/>
            <a:ext cx="7643866" cy="2185214"/>
          </a:xfrm>
          <a:prstGeom prst="rect">
            <a:avLst/>
          </a:prstGeom>
        </p:spPr>
        <p:txBody>
          <a:bodyPr wrap="square">
            <a:spAutoFit/>
          </a:bodyPr>
          <a:lstStyle/>
          <a:p>
            <a:r>
              <a:rPr lang="es-MX" sz="2000" dirty="0" smtClean="0">
                <a:latin typeface="Comic Sans MS" pitchFamily="66" charset="0"/>
              </a:rPr>
              <a:t>La </a:t>
            </a:r>
            <a:r>
              <a:rPr lang="es-MX" sz="2000" dirty="0">
                <a:latin typeface="Comic Sans MS" pitchFamily="66" charset="0"/>
              </a:rPr>
              <a:t>palabra nutrición está asociada al verbo nutrir. Esta acción consiste en incrementar la sustancia corporal a partir de la ingesta de alimentos. Nutrir también puede hacer referencia a reforzar o acrecentar algo, sobre todo lo referente a cuestiones morales o culturales.</a:t>
            </a:r>
            <a:r>
              <a:rPr lang="es-MX" dirty="0"/>
              <a:t/>
            </a:r>
            <a:br>
              <a:rPr lang="es-MX" dirty="0"/>
            </a:br>
            <a:r>
              <a:rPr lang="es-MX" dirty="0"/>
              <a:t/>
            </a:r>
            <a:br>
              <a:rPr lang="es-MX" dirty="0"/>
            </a:br>
            <a:endParaRPr lang="es-MX" dirty="0"/>
          </a:p>
        </p:txBody>
      </p:sp>
      <p:pic>
        <p:nvPicPr>
          <p:cNvPr id="54274" name="Picture 2" descr="http://monia2009.m.o.pic.centerblog.net/45s87153.gif"/>
          <p:cNvPicPr>
            <a:picLocks noChangeAspect="1" noChangeArrowheads="1" noCrop="1"/>
          </p:cNvPicPr>
          <p:nvPr/>
        </p:nvPicPr>
        <p:blipFill>
          <a:blip r:embed="rId2"/>
          <a:srcRect/>
          <a:stretch>
            <a:fillRect/>
          </a:stretch>
        </p:blipFill>
        <p:spPr bwMode="auto">
          <a:xfrm>
            <a:off x="2143108" y="3714752"/>
            <a:ext cx="3333750" cy="2533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15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anim calcmode="lin" valueType="num">
                                      <p:cBhvr>
                                        <p:cTn id="13" dur="3000" fill="hold"/>
                                        <p:tgtEl>
                                          <p:spTgt spid="3"/>
                                        </p:tgtEl>
                                        <p:attrNameLst>
                                          <p:attrName>style.rotation</p:attrName>
                                        </p:attrNameLst>
                                      </p:cBhvr>
                                      <p:tavLst>
                                        <p:tav tm="0">
                                          <p:val>
                                            <p:fltVal val="720"/>
                                          </p:val>
                                        </p:tav>
                                        <p:tav tm="100000">
                                          <p:val>
                                            <p:fltVal val="0"/>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4274"/>
                                        </p:tgtEl>
                                        <p:attrNameLst>
                                          <p:attrName>style.visibility</p:attrName>
                                        </p:attrNameLst>
                                      </p:cBhvr>
                                      <p:to>
                                        <p:strVal val="visible"/>
                                      </p:to>
                                    </p:set>
                                    <p:animEffect transition="in" filter="randombar(horizontal)">
                                      <p:cBhvr>
                                        <p:cTn id="20" dur="3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0"/>
            <a:ext cx="9144000"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Hábitos alimenticios </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2 Rectángulo"/>
          <p:cNvSpPr/>
          <p:nvPr/>
        </p:nvSpPr>
        <p:spPr>
          <a:xfrm>
            <a:off x="714348" y="1571612"/>
            <a:ext cx="7572396" cy="1938992"/>
          </a:xfrm>
          <a:prstGeom prst="rect">
            <a:avLst/>
          </a:prstGeom>
        </p:spPr>
        <p:txBody>
          <a:bodyPr wrap="square">
            <a:spAutoFit/>
          </a:bodyPr>
          <a:lstStyle/>
          <a:p>
            <a:r>
              <a:rPr lang="es-MX" sz="2000" dirty="0">
                <a:latin typeface="Comic Sans MS" pitchFamily="66" charset="0"/>
              </a:rPr>
              <a:t>Los hábitos alimenticios se transmiten de padres a hijos y están influidos por factores como </a:t>
            </a:r>
            <a:r>
              <a:rPr lang="es-MX" sz="2000" dirty="0" smtClean="0">
                <a:latin typeface="Comic Sans MS" pitchFamily="66" charset="0"/>
              </a:rPr>
              <a:t>el lugar </a:t>
            </a:r>
            <a:r>
              <a:rPr lang="es-MX" sz="2000" dirty="0">
                <a:latin typeface="Comic Sans MS" pitchFamily="66" charset="0"/>
              </a:rPr>
              <a:t>geográfico, el clima, la vegetación, la disponibilidad de la región, costumbres y experiencias, pero también tienen que ver la capacidad de adquisición, la forma de selección </a:t>
            </a:r>
            <a:r>
              <a:rPr lang="es-MX" sz="2000" dirty="0" smtClean="0">
                <a:latin typeface="Comic Sans MS" pitchFamily="66" charset="0"/>
              </a:rPr>
              <a:t>y preparación </a:t>
            </a:r>
            <a:r>
              <a:rPr lang="es-MX" sz="2000" dirty="0">
                <a:latin typeface="Comic Sans MS" pitchFamily="66" charset="0"/>
              </a:rPr>
              <a:t>de los alimentos y la manera de </a:t>
            </a:r>
            <a:r>
              <a:rPr lang="es-MX" sz="2000" dirty="0" smtClean="0">
                <a:latin typeface="Comic Sans MS" pitchFamily="66" charset="0"/>
              </a:rPr>
              <a:t>consumirlos.</a:t>
            </a:r>
            <a:endParaRPr lang="es-MX" sz="2000" dirty="0">
              <a:latin typeface="Comic Sans MS" pitchFamily="66" charset="0"/>
            </a:endParaRPr>
          </a:p>
        </p:txBody>
      </p:sp>
      <p:pic>
        <p:nvPicPr>
          <p:cNvPr id="53250" name="Picture 2" descr="http://1.bp.blogspot.com/-SyTpyIuYau0/VMeG5ViBm-I/AAAAAAAAAZE/wP8enZAH4bg/s1600/giff2.gif"/>
          <p:cNvPicPr>
            <a:picLocks noChangeAspect="1" noChangeArrowheads="1" noCrop="1"/>
          </p:cNvPicPr>
          <p:nvPr/>
        </p:nvPicPr>
        <p:blipFill>
          <a:blip r:embed="rId2"/>
          <a:srcRect/>
          <a:stretch>
            <a:fillRect/>
          </a:stretch>
        </p:blipFill>
        <p:spPr bwMode="auto">
          <a:xfrm>
            <a:off x="5572132" y="3286124"/>
            <a:ext cx="2505075" cy="3333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15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800" fill="hold">
                                          <p:stCondLst>
                                            <p:cond delay="0"/>
                                          </p:stCondLst>
                                        </p:cTn>
                                        <p:tgtEl>
                                          <p:spTgt spid="2"/>
                                        </p:tgtEl>
                                        <p:attrNameLst>
                                          <p:attrName>ppt_x</p:attrName>
                                        </p:attrNameLst>
                                      </p:cBhvr>
                                    </p:anim>
                                    <p:anim from="0" to="-1.0" calcmode="lin" valueType="num">
                                      <p:cBhvr>
                                        <p:cTn id="8" dur="600" decel="50000" autoRev="1" fill="hold">
                                          <p:stCondLst>
                                            <p:cond delay="1800"/>
                                          </p:stCondLst>
                                        </p:cTn>
                                        <p:tgtEl>
                                          <p:spTgt spid="2"/>
                                        </p:tgtEl>
                                        <p:attrNameLst>
                                          <p:attrName>xshear</p:attrName>
                                        </p:attrNameLst>
                                      </p:cBhvr>
                                    </p:anim>
                                    <p:animScale>
                                      <p:cBhvr>
                                        <p:cTn id="9" dur="600" decel="100000" autoRev="1" fill="hold">
                                          <p:stCondLst>
                                            <p:cond delay="1800"/>
                                          </p:stCondLst>
                                        </p:cTn>
                                        <p:tgtEl>
                                          <p:spTgt spid="2"/>
                                        </p:tgtEl>
                                      </p:cBhvr>
                                      <p:from x="100000" y="100000"/>
                                      <p:to x="80000" y="100000"/>
                                    </p:animScale>
                                    <p:anim by="(#ppt_h/3+#ppt_w*0.1)" calcmode="lin" valueType="num">
                                      <p:cBhvr additive="sum">
                                        <p:cTn id="10" dur="600" decel="100000" autoRev="1" fill="hold">
                                          <p:stCondLst>
                                            <p:cond delay="18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3250"/>
                                        </p:tgtEl>
                                        <p:attrNameLst>
                                          <p:attrName>style.visibility</p:attrName>
                                        </p:attrNameLst>
                                      </p:cBhvr>
                                      <p:to>
                                        <p:strVal val="visible"/>
                                      </p:to>
                                    </p:set>
                                    <p:animEffect transition="in" filter="wipe(down)">
                                      <p:cBhvr>
                                        <p:cTn id="21" dur="580">
                                          <p:stCondLst>
                                            <p:cond delay="0"/>
                                          </p:stCondLst>
                                        </p:cTn>
                                        <p:tgtEl>
                                          <p:spTgt spid="53250"/>
                                        </p:tgtEl>
                                      </p:cBhvr>
                                    </p:animEffect>
                                    <p:anim calcmode="lin" valueType="num">
                                      <p:cBhvr>
                                        <p:cTn id="22" dur="1822" tmFilter="0,0; 0.14,0.36; 0.43,0.73; 0.71,0.91; 1.0,1.0">
                                          <p:stCondLst>
                                            <p:cond delay="0"/>
                                          </p:stCondLst>
                                        </p:cTn>
                                        <p:tgtEl>
                                          <p:spTgt spid="5325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325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325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325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3250"/>
                                        </p:tgtEl>
                                        <p:attrNameLst>
                                          <p:attrName>ppt_y</p:attrName>
                                        </p:attrNameLst>
                                      </p:cBhvr>
                                      <p:tavLst>
                                        <p:tav tm="0" fmla="#ppt_y-sin(pi*$)/81">
                                          <p:val>
                                            <p:fltVal val="0"/>
                                          </p:val>
                                        </p:tav>
                                        <p:tav tm="100000">
                                          <p:val>
                                            <p:fltVal val="1"/>
                                          </p:val>
                                        </p:tav>
                                      </p:tavLst>
                                    </p:anim>
                                    <p:animScale>
                                      <p:cBhvr>
                                        <p:cTn id="27" dur="26">
                                          <p:stCondLst>
                                            <p:cond delay="650"/>
                                          </p:stCondLst>
                                        </p:cTn>
                                        <p:tgtEl>
                                          <p:spTgt spid="53250"/>
                                        </p:tgtEl>
                                      </p:cBhvr>
                                      <p:to x="100000" y="60000"/>
                                    </p:animScale>
                                    <p:animScale>
                                      <p:cBhvr>
                                        <p:cTn id="28" dur="166" decel="50000">
                                          <p:stCondLst>
                                            <p:cond delay="676"/>
                                          </p:stCondLst>
                                        </p:cTn>
                                        <p:tgtEl>
                                          <p:spTgt spid="53250"/>
                                        </p:tgtEl>
                                      </p:cBhvr>
                                      <p:to x="100000" y="100000"/>
                                    </p:animScale>
                                    <p:animScale>
                                      <p:cBhvr>
                                        <p:cTn id="29" dur="26">
                                          <p:stCondLst>
                                            <p:cond delay="1312"/>
                                          </p:stCondLst>
                                        </p:cTn>
                                        <p:tgtEl>
                                          <p:spTgt spid="53250"/>
                                        </p:tgtEl>
                                      </p:cBhvr>
                                      <p:to x="100000" y="80000"/>
                                    </p:animScale>
                                    <p:animScale>
                                      <p:cBhvr>
                                        <p:cTn id="30" dur="166" decel="50000">
                                          <p:stCondLst>
                                            <p:cond delay="1338"/>
                                          </p:stCondLst>
                                        </p:cTn>
                                        <p:tgtEl>
                                          <p:spTgt spid="53250"/>
                                        </p:tgtEl>
                                      </p:cBhvr>
                                      <p:to x="100000" y="100000"/>
                                    </p:animScale>
                                    <p:animScale>
                                      <p:cBhvr>
                                        <p:cTn id="31" dur="26">
                                          <p:stCondLst>
                                            <p:cond delay="1642"/>
                                          </p:stCondLst>
                                        </p:cTn>
                                        <p:tgtEl>
                                          <p:spTgt spid="53250"/>
                                        </p:tgtEl>
                                      </p:cBhvr>
                                      <p:to x="100000" y="90000"/>
                                    </p:animScale>
                                    <p:animScale>
                                      <p:cBhvr>
                                        <p:cTn id="32" dur="166" decel="50000">
                                          <p:stCondLst>
                                            <p:cond delay="1668"/>
                                          </p:stCondLst>
                                        </p:cTn>
                                        <p:tgtEl>
                                          <p:spTgt spid="53250"/>
                                        </p:tgtEl>
                                      </p:cBhvr>
                                      <p:to x="100000" y="100000"/>
                                    </p:animScale>
                                    <p:animScale>
                                      <p:cBhvr>
                                        <p:cTn id="33" dur="26">
                                          <p:stCondLst>
                                            <p:cond delay="1808"/>
                                          </p:stCondLst>
                                        </p:cTn>
                                        <p:tgtEl>
                                          <p:spTgt spid="53250"/>
                                        </p:tgtEl>
                                      </p:cBhvr>
                                      <p:to x="100000" y="95000"/>
                                    </p:animScale>
                                    <p:animScale>
                                      <p:cBhvr>
                                        <p:cTn id="34" dur="166" decel="50000">
                                          <p:stCondLst>
                                            <p:cond delay="1834"/>
                                          </p:stCondLst>
                                        </p:cTn>
                                        <p:tgtEl>
                                          <p:spTgt spid="532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14290"/>
            <a:ext cx="8117928"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Plato del buen comer</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2 Rectángulo"/>
          <p:cNvSpPr/>
          <p:nvPr/>
        </p:nvSpPr>
        <p:spPr>
          <a:xfrm>
            <a:off x="500034" y="1214422"/>
            <a:ext cx="8001056" cy="4401205"/>
          </a:xfrm>
          <a:prstGeom prst="rect">
            <a:avLst/>
          </a:prstGeom>
        </p:spPr>
        <p:txBody>
          <a:bodyPr wrap="square">
            <a:spAutoFit/>
          </a:bodyPr>
          <a:lstStyle/>
          <a:p>
            <a:r>
              <a:rPr lang="es-MX" dirty="0"/>
              <a:t> </a:t>
            </a:r>
            <a:r>
              <a:rPr lang="es-MX" sz="2000" dirty="0">
                <a:latin typeface="Comic Sans MS" pitchFamily="66" charset="0"/>
              </a:rPr>
              <a:t>El Plato del Bien Comer es muy especial, fue diseñado para los mexicanos de acuerdo con nuestras características y necesidades.</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Es una guía para lograr una alimentación correcta.</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A los adultos </a:t>
            </a:r>
            <a:r>
              <a:rPr lang="es-MX" sz="2000" dirty="0" smtClean="0">
                <a:latin typeface="Comic Sans MS" pitchFamily="66" charset="0"/>
              </a:rPr>
              <a:t>los </a:t>
            </a:r>
            <a:r>
              <a:rPr lang="es-MX" sz="2000" dirty="0">
                <a:latin typeface="Comic Sans MS" pitchFamily="66" charset="0"/>
              </a:rPr>
              <a:t>ayuda a prevenir la obesidad, la hipertensión, ciertos tipos de cáncer y enfermedades del corazón.</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A todos nos hace sentir bien, vernos bien y tener energía para las actividades que realizamos cada día.</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 </a:t>
            </a:r>
            <a:r>
              <a:rPr lang="es-MX" sz="2000" dirty="0" smtClean="0">
                <a:latin typeface="Comic Sans MS" pitchFamily="66" charset="0"/>
              </a:rPr>
              <a:t/>
            </a:r>
            <a:br>
              <a:rPr lang="es-MX" sz="2000" dirty="0" smtClean="0">
                <a:latin typeface="Comic Sans MS" pitchFamily="66" charset="0"/>
              </a:rPr>
            </a:br>
            <a:r>
              <a:rPr lang="es-MX" sz="2000" dirty="0">
                <a:latin typeface="Comic Sans MS" pitchFamily="66" charset="0"/>
              </a:rPr>
              <a:t>El plato califica a los alimentos en tres grupos de acuerdo con su función en la alimentación. Todos los grupos son importantes, ya que necesitamos de los tres para estar sanos.</a:t>
            </a:r>
            <a:endParaRPr lang="es-MX" dirty="0">
              <a:latin typeface="Comic Sans MS" pitchFamily="66" charset="0"/>
            </a:endParaRPr>
          </a:p>
        </p:txBody>
      </p:sp>
    </p:spTree>
  </p:cSld>
  <p:clrMapOvr>
    <a:masterClrMapping/>
  </p:clrMapOvr>
  <p:transition spd="med" advTm="2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anim calcmode="lin" valueType="num">
                                      <p:cBhvr>
                                        <p:cTn id="13" dur="3000" fill="hold"/>
                                        <p:tgtEl>
                                          <p:spTgt spid="3"/>
                                        </p:tgtEl>
                                        <p:attrNameLst>
                                          <p:attrName>style.rotation</p:attrName>
                                        </p:attrNameLst>
                                      </p:cBhvr>
                                      <p:tavLst>
                                        <p:tav tm="0">
                                          <p:val>
                                            <p:fltVal val="720"/>
                                          </p:val>
                                        </p:tav>
                                        <p:tav tm="100000">
                                          <p:val>
                                            <p:fltVal val="0"/>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alomitasdemaiz.org/images/platobc.jpg"/>
          <p:cNvPicPr>
            <a:picLocks noChangeAspect="1" noChangeArrowheads="1"/>
          </p:cNvPicPr>
          <p:nvPr/>
        </p:nvPicPr>
        <p:blipFill>
          <a:blip r:embed="rId2"/>
          <a:srcRect/>
          <a:stretch>
            <a:fillRect/>
          </a:stretch>
        </p:blipFill>
        <p:spPr bwMode="auto">
          <a:xfrm>
            <a:off x="1142976" y="0"/>
            <a:ext cx="6572296" cy="6557224"/>
          </a:xfrm>
          <a:prstGeom prst="rect">
            <a:avLst/>
          </a:prstGeom>
          <a:noFill/>
        </p:spPr>
      </p:pic>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amond(in)">
                                      <p:cBhvr>
                                        <p:cTn id="7" dur="5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428604"/>
            <a:ext cx="764386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Jarra del buen beber</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2 Rectángulo"/>
          <p:cNvSpPr/>
          <p:nvPr/>
        </p:nvSpPr>
        <p:spPr>
          <a:xfrm>
            <a:off x="1428728" y="2500306"/>
            <a:ext cx="6429420" cy="2246769"/>
          </a:xfrm>
          <a:prstGeom prst="rect">
            <a:avLst/>
          </a:prstGeom>
        </p:spPr>
        <p:txBody>
          <a:bodyPr wrap="square">
            <a:spAutoFit/>
          </a:bodyPr>
          <a:lstStyle/>
          <a:p>
            <a:r>
              <a:rPr lang="es-MX" sz="2000" dirty="0">
                <a:latin typeface="Comic Sans MS" pitchFamily="66" charset="0"/>
              </a:rPr>
              <a:t>Representación gráfica de los</a:t>
            </a:r>
            <a:r>
              <a:rPr lang="es-MX" sz="2000" b="1" dirty="0">
                <a:latin typeface="Comic Sans MS" pitchFamily="66" charset="0"/>
              </a:rPr>
              <a:t> líquidos que debemos consumir</a:t>
            </a:r>
            <a:r>
              <a:rPr lang="es-MX" sz="2000" dirty="0">
                <a:latin typeface="Comic Sans MS" pitchFamily="66" charset="0"/>
              </a:rPr>
              <a:t>, así como la cantidad diaria sugerida para un adulto.</a:t>
            </a:r>
          </a:p>
          <a:p>
            <a:r>
              <a:rPr lang="es-MX" sz="2000" dirty="0">
                <a:latin typeface="Comic Sans MS" pitchFamily="66" charset="0"/>
              </a:rPr>
              <a:t>La recomendación se basa en los beneficios que cada bebida proporciona.</a:t>
            </a:r>
          </a:p>
          <a:p>
            <a:r>
              <a:rPr lang="es-MX" sz="2000" dirty="0">
                <a:latin typeface="Comic Sans MS" pitchFamily="66" charset="0"/>
              </a:rPr>
              <a:t>Las sugerencias se encuentran en el lado derecho, dadas en vasos o tazas.</a:t>
            </a:r>
          </a:p>
        </p:txBody>
      </p:sp>
    </p:spTree>
  </p:cSld>
  <p:clrMapOvr>
    <a:masterClrMapping/>
  </p:clrMapOvr>
  <p:transition spd="slow"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fmla="#ppt_w*sin(2.5*pi*$)">
                                          <p:val>
                                            <p:fltVal val="0"/>
                                          </p:val>
                                        </p:tav>
                                        <p:tav tm="100000">
                                          <p:val>
                                            <p:fltVal val="1"/>
                                          </p:val>
                                        </p:tav>
                                      </p:tavLst>
                                    </p:anim>
                                    <p:anim calcmode="lin" valueType="num">
                                      <p:cBhvr>
                                        <p:cTn id="13"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Jarra del buen beber, Líquidos que debemos consumir, La jarra del buen beber, Imágenes de la jarra del buen beber"/>
          <p:cNvPicPr>
            <a:picLocks noChangeAspect="1" noChangeArrowheads="1"/>
          </p:cNvPicPr>
          <p:nvPr/>
        </p:nvPicPr>
        <p:blipFill>
          <a:blip r:embed="rId2"/>
          <a:srcRect/>
          <a:stretch>
            <a:fillRect/>
          </a:stretch>
        </p:blipFill>
        <p:spPr bwMode="auto">
          <a:xfrm>
            <a:off x="1071538" y="230666"/>
            <a:ext cx="7000923" cy="6406422"/>
          </a:xfrm>
          <a:prstGeom prst="rect">
            <a:avLst/>
          </a:prstGeom>
          <a:noFill/>
        </p:spPr>
      </p:pic>
    </p:spTree>
  </p:cSld>
  <p:clrMapOvr>
    <a:masterClrMapping/>
  </p:clrMapOvr>
  <p:transition spd="slow" advTm="5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down)">
                                      <p:cBhvr>
                                        <p:cTn id="7" dur="580">
                                          <p:stCondLst>
                                            <p:cond delay="0"/>
                                          </p:stCondLst>
                                        </p:cTn>
                                        <p:tgtEl>
                                          <p:spTgt spid="48130"/>
                                        </p:tgtEl>
                                      </p:cBhvr>
                                    </p:animEffect>
                                    <p:anim calcmode="lin" valueType="num">
                                      <p:cBhvr>
                                        <p:cTn id="8" dur="1822" tmFilter="0,0; 0.14,0.36; 0.43,0.73; 0.71,0.91; 1.0,1.0">
                                          <p:stCondLst>
                                            <p:cond delay="0"/>
                                          </p:stCondLst>
                                        </p:cTn>
                                        <p:tgtEl>
                                          <p:spTgt spid="481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1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1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1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130"/>
                                        </p:tgtEl>
                                        <p:attrNameLst>
                                          <p:attrName>ppt_y</p:attrName>
                                        </p:attrNameLst>
                                      </p:cBhvr>
                                      <p:tavLst>
                                        <p:tav tm="0" fmla="#ppt_y-sin(pi*$)/81">
                                          <p:val>
                                            <p:fltVal val="0"/>
                                          </p:val>
                                        </p:tav>
                                        <p:tav tm="100000">
                                          <p:val>
                                            <p:fltVal val="1"/>
                                          </p:val>
                                        </p:tav>
                                      </p:tavLst>
                                    </p:anim>
                                    <p:animScale>
                                      <p:cBhvr>
                                        <p:cTn id="13" dur="26">
                                          <p:stCondLst>
                                            <p:cond delay="650"/>
                                          </p:stCondLst>
                                        </p:cTn>
                                        <p:tgtEl>
                                          <p:spTgt spid="48130"/>
                                        </p:tgtEl>
                                      </p:cBhvr>
                                      <p:to x="100000" y="60000"/>
                                    </p:animScale>
                                    <p:animScale>
                                      <p:cBhvr>
                                        <p:cTn id="14" dur="166" decel="50000">
                                          <p:stCondLst>
                                            <p:cond delay="676"/>
                                          </p:stCondLst>
                                        </p:cTn>
                                        <p:tgtEl>
                                          <p:spTgt spid="48130"/>
                                        </p:tgtEl>
                                      </p:cBhvr>
                                      <p:to x="100000" y="100000"/>
                                    </p:animScale>
                                    <p:animScale>
                                      <p:cBhvr>
                                        <p:cTn id="15" dur="26">
                                          <p:stCondLst>
                                            <p:cond delay="1312"/>
                                          </p:stCondLst>
                                        </p:cTn>
                                        <p:tgtEl>
                                          <p:spTgt spid="48130"/>
                                        </p:tgtEl>
                                      </p:cBhvr>
                                      <p:to x="100000" y="80000"/>
                                    </p:animScale>
                                    <p:animScale>
                                      <p:cBhvr>
                                        <p:cTn id="16" dur="166" decel="50000">
                                          <p:stCondLst>
                                            <p:cond delay="1338"/>
                                          </p:stCondLst>
                                        </p:cTn>
                                        <p:tgtEl>
                                          <p:spTgt spid="48130"/>
                                        </p:tgtEl>
                                      </p:cBhvr>
                                      <p:to x="100000" y="100000"/>
                                    </p:animScale>
                                    <p:animScale>
                                      <p:cBhvr>
                                        <p:cTn id="17" dur="26">
                                          <p:stCondLst>
                                            <p:cond delay="1642"/>
                                          </p:stCondLst>
                                        </p:cTn>
                                        <p:tgtEl>
                                          <p:spTgt spid="48130"/>
                                        </p:tgtEl>
                                      </p:cBhvr>
                                      <p:to x="100000" y="90000"/>
                                    </p:animScale>
                                    <p:animScale>
                                      <p:cBhvr>
                                        <p:cTn id="18" dur="166" decel="50000">
                                          <p:stCondLst>
                                            <p:cond delay="1668"/>
                                          </p:stCondLst>
                                        </p:cTn>
                                        <p:tgtEl>
                                          <p:spTgt spid="48130"/>
                                        </p:tgtEl>
                                      </p:cBhvr>
                                      <p:to x="100000" y="100000"/>
                                    </p:animScale>
                                    <p:animScale>
                                      <p:cBhvr>
                                        <p:cTn id="19" dur="26">
                                          <p:stCondLst>
                                            <p:cond delay="1808"/>
                                          </p:stCondLst>
                                        </p:cTn>
                                        <p:tgtEl>
                                          <p:spTgt spid="48130"/>
                                        </p:tgtEl>
                                      </p:cBhvr>
                                      <p:to x="100000" y="95000"/>
                                    </p:animScale>
                                    <p:animScale>
                                      <p:cBhvr>
                                        <p:cTn id="20" dur="166" decel="50000">
                                          <p:stCondLst>
                                            <p:cond delay="1834"/>
                                          </p:stCondLst>
                                        </p:cTn>
                                        <p:tgtEl>
                                          <p:spTgt spid="481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¿Cómo debe ser una alimentación correcta?</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2 Rectángulo"/>
          <p:cNvSpPr/>
          <p:nvPr/>
        </p:nvSpPr>
        <p:spPr>
          <a:xfrm>
            <a:off x="1071538" y="2643182"/>
            <a:ext cx="6929486" cy="3785652"/>
          </a:xfrm>
          <a:prstGeom prst="rect">
            <a:avLst/>
          </a:prstGeom>
        </p:spPr>
        <p:txBody>
          <a:bodyPr wrap="square">
            <a:spAutoFit/>
          </a:bodyPr>
          <a:lstStyle/>
          <a:p>
            <a:r>
              <a:rPr lang="es-MX" sz="2000" dirty="0">
                <a:latin typeface="Comic Sans MS" pitchFamily="66" charset="0"/>
              </a:rPr>
              <a:t>Lo primero que se tiene que aclarar, es lo que se entiende por una dieta balanceada, los expertos consideran que esto significa poder elegir entre una diversidad de alimentos y de bebidas que pertenezcan a todos los grupos alimenticios. Tiene que ver también con la manera de comer algunas cosas, cuando se debe consumir con moderación, en especial si se trata de grasas saturadas, el colesterol, la sal, el alcohol, los azúcares refinados y las grasas </a:t>
            </a:r>
            <a:r>
              <a:rPr lang="es-MX" sz="2000" dirty="0" err="1">
                <a:latin typeface="Comic Sans MS" pitchFamily="66" charset="0"/>
              </a:rPr>
              <a:t>trans</a:t>
            </a:r>
            <a:r>
              <a:rPr lang="es-MX" sz="2000" dirty="0">
                <a:latin typeface="Comic Sans MS" pitchFamily="66" charset="0"/>
              </a:rPr>
              <a:t>. En síntesis, la función de una dieta balanceada debe ser proveer los nutrientes que el organismo requiere y en las cantidades adecuadas, mientras se hace posible adelgazar.</a:t>
            </a:r>
          </a:p>
        </p:txBody>
      </p:sp>
    </p:spTree>
  </p:cSld>
  <p:clrMapOvr>
    <a:masterClrMapping/>
  </p:clrMapOvr>
  <p:transition spd="slow"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0"/>
            <a:ext cx="9144000"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¿Qué es una dieta correcta?</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2 Rectángulo"/>
          <p:cNvSpPr/>
          <p:nvPr/>
        </p:nvSpPr>
        <p:spPr>
          <a:xfrm>
            <a:off x="500034" y="2000240"/>
            <a:ext cx="8143932" cy="3477875"/>
          </a:xfrm>
          <a:prstGeom prst="rect">
            <a:avLst/>
          </a:prstGeom>
        </p:spPr>
        <p:txBody>
          <a:bodyPr wrap="square">
            <a:spAutoFit/>
          </a:bodyPr>
          <a:lstStyle/>
          <a:p>
            <a:r>
              <a:rPr lang="es-MX" sz="2000" dirty="0">
                <a:latin typeface="Comic Sans MS" pitchFamily="66" charset="0"/>
              </a:rPr>
              <a:t>Tener una dieta balanceada significa comer de tal manera que nuestros cuerpos sean capaces de obtener todos los nutrientes que necesitan para...</a:t>
            </a:r>
          </a:p>
          <a:p>
            <a:r>
              <a:rPr lang="es-MX" sz="2000" dirty="0">
                <a:latin typeface="Comic Sans MS" pitchFamily="66" charset="0"/>
              </a:rPr>
              <a:t>+ llevar a cabo las tareas más básicas, como respirar</a:t>
            </a:r>
            <a:br>
              <a:rPr lang="es-MX" sz="2000" dirty="0">
                <a:latin typeface="Comic Sans MS" pitchFamily="66" charset="0"/>
              </a:rPr>
            </a:br>
            <a:r>
              <a:rPr lang="es-MX" sz="2000" dirty="0">
                <a:latin typeface="Comic Sans MS" pitchFamily="66" charset="0"/>
              </a:rPr>
              <a:t>+ mantener y renovar nuestro tejido celular</a:t>
            </a:r>
            <a:br>
              <a:rPr lang="es-MX" sz="2000" dirty="0">
                <a:latin typeface="Comic Sans MS" pitchFamily="66" charset="0"/>
              </a:rPr>
            </a:br>
            <a:r>
              <a:rPr lang="es-MX" sz="2000" dirty="0">
                <a:latin typeface="Comic Sans MS" pitchFamily="66" charset="0"/>
              </a:rPr>
              <a:t>+ hacer crecer más células</a:t>
            </a:r>
            <a:br>
              <a:rPr lang="es-MX" sz="2000" dirty="0">
                <a:latin typeface="Comic Sans MS" pitchFamily="66" charset="0"/>
              </a:rPr>
            </a:br>
            <a:r>
              <a:rPr lang="es-MX" sz="2000" dirty="0">
                <a:latin typeface="Comic Sans MS" pitchFamily="66" charset="0"/>
              </a:rPr>
              <a:t>+ pensar, moverse, trabajar, etc.</a:t>
            </a:r>
          </a:p>
          <a:p>
            <a:r>
              <a:rPr lang="es-MX" sz="2000" dirty="0">
                <a:latin typeface="Comic Sans MS" pitchFamily="66" charset="0"/>
              </a:rPr>
              <a:t>De las líneas anteriores, podría parecer que todos necesitamos las mismas cosas, pero en la vida real no hay ninguna receta "para todas las edades". Todos somos diferentes y también nuestras necesidades.</a:t>
            </a:r>
          </a:p>
        </p:txBody>
      </p:sp>
    </p:spTree>
  </p:cSld>
  <p:clrMapOvr>
    <a:masterClrMapping/>
  </p:clrMapOvr>
  <p:transition spd="med" advTm="15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TotalTime>
  <Words>329</Words>
  <Application>Microsoft Office PowerPoint</Application>
  <PresentationFormat>Presentación en pantalla (4:3)</PresentationFormat>
  <Paragraphs>27</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Mirador</vt:lpstr>
      <vt:lpstr>Nutrición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Nutrición</dc:title>
  <dc:creator>Principal</dc:creator>
  <cp:lastModifiedBy>Principal</cp:lastModifiedBy>
  <cp:revision>9</cp:revision>
  <dcterms:created xsi:type="dcterms:W3CDTF">2015-05-12T14:12:00Z</dcterms:created>
  <dcterms:modified xsi:type="dcterms:W3CDTF">2015-05-19T14:30:47Z</dcterms:modified>
</cp:coreProperties>
</file>